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316" r:id="rId4"/>
    <p:sldId id="324" r:id="rId5"/>
    <p:sldId id="317" r:id="rId6"/>
    <p:sldId id="325" r:id="rId7"/>
    <p:sldId id="318" r:id="rId8"/>
    <p:sldId id="326" r:id="rId9"/>
    <p:sldId id="319" r:id="rId10"/>
    <p:sldId id="327" r:id="rId11"/>
    <p:sldId id="328" r:id="rId12"/>
    <p:sldId id="320" r:id="rId13"/>
    <p:sldId id="321" r:id="rId14"/>
    <p:sldId id="322" r:id="rId15"/>
    <p:sldId id="329" r:id="rId16"/>
    <p:sldId id="323" r:id="rId17"/>
    <p:sldId id="276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0000"/>
    <a:srgbClr val="D6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2" autoAdjust="0"/>
    <p:restoredTop sz="83741" autoAdjust="0"/>
  </p:normalViewPr>
  <p:slideViewPr>
    <p:cSldViewPr snapToGrid="0" snapToObjects="1">
      <p:cViewPr>
        <p:scale>
          <a:sx n="70" d="100"/>
          <a:sy n="70" d="100"/>
        </p:scale>
        <p:origin x="-1240" y="-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Relationship Id="rId2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Relationship Id="rId2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Relationship Id="rId2" Type="http://schemas.openxmlformats.org/officeDocument/2006/relationships/image" Target="../media/image1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Relationship Id="rId2" Type="http://schemas.openxmlformats.org/officeDocument/2006/relationships/image" Target="../media/image1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16E8F7-D986-5944-BD52-C67218ACB8E6}" type="datetimeFigureOut">
              <a:rPr lang="en-US" smtClean="0"/>
              <a:t>2/4/16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191A81-B2B2-CF43-8079-1DBCABE09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9574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5.jpeg>
</file>

<file path=ppt/media/image19.jpeg>
</file>

<file path=ppt/media/image2.png>
</file>

<file path=ppt/media/image21.jpeg>
</file>

<file path=ppt/media/image23.jpeg>
</file>

<file path=ppt/media/image2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FC68B-FF2B-B84C-A8A0-39F6FC4782B3}" type="datetimeFigureOut">
              <a:rPr lang="en-US" smtClean="0"/>
              <a:t>2/4/16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F07B7-D901-E84F-85C7-3FE0CC29C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111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281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97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351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43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43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431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43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9622" y="6532242"/>
            <a:ext cx="1144378" cy="32575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952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674127"/>
            <a:ext cx="8229599" cy="524407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57942" y="6490902"/>
            <a:ext cx="1905092" cy="36709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dirty="0" smtClean="0"/>
              <a:t>ECE 5397 Becker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9622" y="6532242"/>
            <a:ext cx="1144378" cy="32575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957942" y="-177800"/>
            <a:ext cx="7728857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8" name="Picture 16" descr="J:\logo_of_university_of_houston_athletic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29" y="6214564"/>
            <a:ext cx="582539" cy="552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/>
          <p:cNvCxnSpPr/>
          <p:nvPr userDrawn="1"/>
        </p:nvCxnSpPr>
        <p:spPr>
          <a:xfrm>
            <a:off x="0" y="5918200"/>
            <a:ext cx="9144000" cy="0"/>
          </a:xfrm>
          <a:prstGeom prst="line">
            <a:avLst/>
          </a:prstGeom>
          <a:ln>
            <a:solidFill>
              <a:srgbClr val="D80D4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952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44600" y="6490902"/>
            <a:ext cx="1905092" cy="36709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dirty="0" smtClean="0"/>
              <a:t>ECE 5397 Becker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9622" y="6532242"/>
            <a:ext cx="1144378" cy="32575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957942" y="-203200"/>
            <a:ext cx="818605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pic>
        <p:nvPicPr>
          <p:cNvPr id="9" name="Picture 16" descr="J:\logo_of_university_of_houston_athletic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14564"/>
            <a:ext cx="582539" cy="552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Connector 9"/>
          <p:cNvCxnSpPr/>
          <p:nvPr userDrawn="1"/>
        </p:nvCxnSpPr>
        <p:spPr>
          <a:xfrm>
            <a:off x="0" y="5892800"/>
            <a:ext cx="9144000" cy="0"/>
          </a:xfrm>
          <a:prstGeom prst="line">
            <a:avLst/>
          </a:prstGeom>
          <a:ln>
            <a:solidFill>
              <a:srgbClr val="D80D4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236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5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package" Target="../embeddings/Microsoft_Word_Document14.docx"/><Relationship Id="rId5" Type="http://schemas.openxmlformats.org/officeDocument/2006/relationships/image" Target="../media/image8.emf"/><Relationship Id="rId6" Type="http://schemas.openxmlformats.org/officeDocument/2006/relationships/image" Target="../media/image15.jpeg"/><Relationship Id="rId1" Type="http://schemas.openxmlformats.org/officeDocument/2006/relationships/vmlDrawing" Target="../drawings/vmlDrawing7.vml"/><Relationship Id="rId2" Type="http://schemas.openxmlformats.org/officeDocument/2006/relationships/tags" Target="../tags/tag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4" Type="http://schemas.openxmlformats.org/officeDocument/2006/relationships/image" Target="../media/image16.emf"/><Relationship Id="rId5" Type="http://schemas.openxmlformats.org/officeDocument/2006/relationships/package" Target="../embeddings/Microsoft_Word_Document16.docx"/><Relationship Id="rId6" Type="http://schemas.openxmlformats.org/officeDocument/2006/relationships/image" Target="../media/image12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9.jpeg"/><Relationship Id="rId5" Type="http://schemas.openxmlformats.org/officeDocument/2006/relationships/package" Target="../embeddings/Microsoft_Word_Document17.docx"/><Relationship Id="rId6" Type="http://schemas.openxmlformats.org/officeDocument/2006/relationships/image" Target="../media/image17.emf"/><Relationship Id="rId7" Type="http://schemas.openxmlformats.org/officeDocument/2006/relationships/package" Target="../embeddings/Microsoft_Word_Document18.docx"/><Relationship Id="rId8" Type="http://schemas.openxmlformats.org/officeDocument/2006/relationships/image" Target="../media/image18.emf"/><Relationship Id="rId1" Type="http://schemas.openxmlformats.org/officeDocument/2006/relationships/vmlDrawing" Target="../drawings/vmlDrawing9.vml"/><Relationship Id="rId2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1.jpeg"/><Relationship Id="rId6" Type="http://schemas.openxmlformats.org/officeDocument/2006/relationships/package" Target="../embeddings/Microsoft_Word_Document19.docx"/><Relationship Id="rId7" Type="http://schemas.openxmlformats.org/officeDocument/2006/relationships/image" Target="../media/image20.emf"/><Relationship Id="rId1" Type="http://schemas.openxmlformats.org/officeDocument/2006/relationships/vmlDrawing" Target="../drawings/vmlDrawing10.vml"/><Relationship Id="rId2" Type="http://schemas.openxmlformats.org/officeDocument/2006/relationships/tags" Target="../tags/tag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3.jpeg"/><Relationship Id="rId6" Type="http://schemas.openxmlformats.org/officeDocument/2006/relationships/package" Target="../embeddings/Microsoft_Word_Document20.docx"/><Relationship Id="rId7" Type="http://schemas.openxmlformats.org/officeDocument/2006/relationships/image" Target="../media/image22.emf"/><Relationship Id="rId1" Type="http://schemas.openxmlformats.org/officeDocument/2006/relationships/vmlDrawing" Target="../drawings/vmlDrawing11.vml"/><Relationship Id="rId2" Type="http://schemas.openxmlformats.org/officeDocument/2006/relationships/tags" Target="../tags/tag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package" Target="../embeddings/Microsoft_Word_Document21.docx"/><Relationship Id="rId6" Type="http://schemas.openxmlformats.org/officeDocument/2006/relationships/image" Target="../media/image22.emf"/><Relationship Id="rId7" Type="http://schemas.openxmlformats.org/officeDocument/2006/relationships/image" Target="../media/image23.jpeg"/><Relationship Id="rId1" Type="http://schemas.openxmlformats.org/officeDocument/2006/relationships/vmlDrawing" Target="../drawings/vmlDrawing12.vml"/><Relationship Id="rId2" Type="http://schemas.openxmlformats.org/officeDocument/2006/relationships/tags" Target="../tags/tag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25.jpeg"/><Relationship Id="rId6" Type="http://schemas.openxmlformats.org/officeDocument/2006/relationships/package" Target="../embeddings/Microsoft_Word_Document22.docx"/><Relationship Id="rId7" Type="http://schemas.openxmlformats.org/officeDocument/2006/relationships/image" Target="../media/image24.emf"/><Relationship Id="rId1" Type="http://schemas.openxmlformats.org/officeDocument/2006/relationships/vmlDrawing" Target="../drawings/vmlDrawing13.vml"/><Relationship Id="rId2" Type="http://schemas.openxmlformats.org/officeDocument/2006/relationships/tags" Target="../tags/tag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-cvr.ai.uiuc.edu/~lab/ece470/robotica/robotica.m" TargetMode="External"/><Relationship Id="rId4" Type="http://schemas.openxmlformats.org/officeDocument/2006/relationships/hyperlink" Target="http://www-cvr.ai.uiuc.edu/~lab/ece470/robotica/robotica_manual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3.emf"/><Relationship Id="rId6" Type="http://schemas.openxmlformats.org/officeDocument/2006/relationships/package" Target="../embeddings/Microsoft_Word_Document2.docx"/><Relationship Id="rId7" Type="http://schemas.openxmlformats.org/officeDocument/2006/relationships/image" Target="../media/image4.emf"/><Relationship Id="rId8" Type="http://schemas.openxmlformats.org/officeDocument/2006/relationships/package" Target="../embeddings/Microsoft_Word_Document3.docx"/><Relationship Id="rId9" Type="http://schemas.openxmlformats.org/officeDocument/2006/relationships/image" Target="../media/image5.emf"/><Relationship Id="rId10" Type="http://schemas.openxmlformats.org/officeDocument/2006/relationships/image" Target="../media/image6.jpeg"/><Relationship Id="rId1" Type="http://schemas.openxmlformats.org/officeDocument/2006/relationships/vmlDrawing" Target="../drawings/vmlDrawing1.vml"/><Relationship Id="rId2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4" Type="http://schemas.openxmlformats.org/officeDocument/2006/relationships/image" Target="../media/image3.emf"/><Relationship Id="rId5" Type="http://schemas.openxmlformats.org/officeDocument/2006/relationships/package" Target="../embeddings/Microsoft_Word_Document5.docx"/><Relationship Id="rId6" Type="http://schemas.openxmlformats.org/officeDocument/2006/relationships/image" Target="../media/image7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4" Type="http://schemas.openxmlformats.org/officeDocument/2006/relationships/image" Target="../media/image8.emf"/><Relationship Id="rId5" Type="http://schemas.openxmlformats.org/officeDocument/2006/relationships/package" Target="../embeddings/Microsoft_Word_Document7.docx"/><Relationship Id="rId6" Type="http://schemas.openxmlformats.org/officeDocument/2006/relationships/image" Target="../media/image9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4" Type="http://schemas.openxmlformats.org/officeDocument/2006/relationships/image" Target="../media/image10.emf"/><Relationship Id="rId5" Type="http://schemas.openxmlformats.org/officeDocument/2006/relationships/package" Target="../embeddings/Microsoft_Word_Document9.docx"/><Relationship Id="rId6" Type="http://schemas.openxmlformats.org/officeDocument/2006/relationships/image" Target="../media/image11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.docx"/><Relationship Id="rId4" Type="http://schemas.openxmlformats.org/officeDocument/2006/relationships/image" Target="../media/image8.emf"/><Relationship Id="rId5" Type="http://schemas.openxmlformats.org/officeDocument/2006/relationships/package" Target="../embeddings/Microsoft_Word_Document11.docx"/><Relationship Id="rId6" Type="http://schemas.openxmlformats.org/officeDocument/2006/relationships/image" Target="../media/image1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.docx"/><Relationship Id="rId4" Type="http://schemas.openxmlformats.org/officeDocument/2006/relationships/image" Target="../media/image13.emf"/><Relationship Id="rId5" Type="http://schemas.openxmlformats.org/officeDocument/2006/relationships/package" Target="../embeddings/Microsoft_Word_Document13.docx"/><Relationship Id="rId6" Type="http://schemas.openxmlformats.org/officeDocument/2006/relationships/image" Target="../media/image14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15.jpe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40" y="855622"/>
            <a:ext cx="7485864" cy="6183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7800" y="1473941"/>
            <a:ext cx="896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ECE 5397/6397: </a:t>
            </a:r>
          </a:p>
          <a:p>
            <a:pPr algn="ctr"/>
            <a:r>
              <a:rPr lang="en-US" sz="3600" b="1" dirty="0"/>
              <a:t>Introduction to Robotics</a:t>
            </a:r>
            <a:r>
              <a:rPr lang="en-US" sz="3600" dirty="0"/>
              <a:t> </a:t>
            </a:r>
            <a:endParaRPr lang="en-US" sz="3600" b="1" dirty="0" smtClean="0">
              <a:solidFill>
                <a:srgbClr val="C90000"/>
              </a:solidFill>
            </a:endParaRPr>
          </a:p>
          <a:p>
            <a:pPr algn="ctr"/>
            <a:r>
              <a:rPr lang="en-US" sz="3600" b="1" dirty="0" smtClean="0">
                <a:solidFill>
                  <a:srgbClr val="C90000"/>
                </a:solidFill>
              </a:rPr>
              <a:t>Lecture 6:</a:t>
            </a:r>
          </a:p>
          <a:p>
            <a:pPr algn="ctr"/>
            <a:r>
              <a:rPr lang="en-US" sz="3600" dirty="0"/>
              <a:t>Forward kinematics examples </a:t>
            </a:r>
            <a:r>
              <a:rPr lang="en-US" sz="3600" dirty="0" smtClean="0"/>
              <a:t> </a:t>
            </a:r>
          </a:p>
          <a:p>
            <a:pPr algn="ctr"/>
            <a:r>
              <a:rPr lang="en-US" sz="3600" b="1" dirty="0"/>
              <a:t>Reference: Chapter </a:t>
            </a:r>
            <a:r>
              <a:rPr lang="en-US" sz="3600" dirty="0"/>
              <a:t>3.1 and </a:t>
            </a:r>
            <a:r>
              <a:rPr lang="en-US" sz="3600" dirty="0" smtClean="0"/>
              <a:t>3.2</a:t>
            </a:r>
            <a:r>
              <a:rPr lang="en-US" sz="3600" b="1" dirty="0" smtClean="0"/>
              <a:t>, </a:t>
            </a:r>
            <a:r>
              <a:rPr lang="en-US" sz="3600" b="1" dirty="0"/>
              <a:t>RD&amp;C</a:t>
            </a:r>
          </a:p>
          <a:p>
            <a:pPr algn="ctr"/>
            <a:r>
              <a:rPr lang="en-US" sz="3600" b="1" dirty="0"/>
              <a:t>Instructor: Aaron Becker</a:t>
            </a:r>
          </a:p>
          <a:p>
            <a:pPr algn="ctr"/>
            <a:endParaRPr lang="en-US" sz="3600" b="1" dirty="0">
              <a:solidFill>
                <a:srgbClr val="C9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973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Spherical Wrist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6082857"/>
              </p:ext>
            </p:extLst>
          </p:nvPr>
        </p:nvGraphicFramePr>
        <p:xfrm>
          <a:off x="4956174" y="736600"/>
          <a:ext cx="7461250" cy="260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1" name="Document" r:id="rId4" imgW="6134100" imgH="2146300" progId="Word.Document.12">
                  <p:embed/>
                </p:oleObj>
              </mc:Choice>
              <mc:Fallback>
                <p:oleObj name="Document" r:id="rId4" imgW="6134100" imgH="214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56174" y="736600"/>
                        <a:ext cx="7461250" cy="260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2" descr="C:\Documents and Settings\Steveo\My Documents\Engineering\BCS\spong_0471649902\prepare_present\jpgsd\ch03\03_08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0050" y="2593975"/>
            <a:ext cx="4681552" cy="302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pSp>
        <p:nvGrpSpPr>
          <p:cNvPr id="27" name="Group 26"/>
          <p:cNvGrpSpPr/>
          <p:nvPr/>
        </p:nvGrpSpPr>
        <p:grpSpPr>
          <a:xfrm>
            <a:off x="641490" y="1236675"/>
            <a:ext cx="2908783" cy="3211677"/>
            <a:chOff x="641490" y="1236675"/>
            <a:chExt cx="2908783" cy="3211677"/>
          </a:xfrm>
        </p:grpSpPr>
        <p:cxnSp>
          <p:nvCxnSpPr>
            <p:cNvPr id="21" name="Straight Connector 20"/>
            <p:cNvCxnSpPr/>
            <p:nvPr/>
          </p:nvCxnSpPr>
          <p:spPr>
            <a:xfrm flipV="1">
              <a:off x="1005567" y="2428363"/>
              <a:ext cx="0" cy="13502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n 11"/>
            <p:cNvSpPr/>
            <p:nvPr/>
          </p:nvSpPr>
          <p:spPr>
            <a:xfrm rot="15228742">
              <a:off x="813387" y="2050190"/>
              <a:ext cx="412553" cy="756347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/>
            <p:cNvGrpSpPr/>
            <p:nvPr/>
          </p:nvGrpSpPr>
          <p:grpSpPr>
            <a:xfrm rot="212898">
              <a:off x="3155654" y="1236675"/>
              <a:ext cx="394619" cy="501109"/>
              <a:chOff x="4400925" y="1218732"/>
              <a:chExt cx="394619" cy="501109"/>
            </a:xfrm>
          </p:grpSpPr>
          <p:sp>
            <p:nvSpPr>
              <p:cNvPr id="15" name="L-Shape 14"/>
              <p:cNvSpPr/>
              <p:nvPr/>
            </p:nvSpPr>
            <p:spPr>
              <a:xfrm rot="20049664">
                <a:off x="4514807" y="1453900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L-Shape 15"/>
              <p:cNvSpPr/>
              <p:nvPr/>
            </p:nvSpPr>
            <p:spPr>
              <a:xfrm rot="20049664" flipV="1">
                <a:off x="4400925" y="1218732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Can 9"/>
            <p:cNvSpPr/>
            <p:nvPr/>
          </p:nvSpPr>
          <p:spPr>
            <a:xfrm>
              <a:off x="799290" y="3692005"/>
              <a:ext cx="412553" cy="756347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/>
            <p:cNvCxnSpPr>
              <a:stCxn id="16" idx="3"/>
            </p:cNvCxnSpPr>
            <p:nvPr/>
          </p:nvCxnSpPr>
          <p:spPr>
            <a:xfrm flipH="1">
              <a:off x="1005567" y="1517405"/>
              <a:ext cx="2279916" cy="91095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Can 23"/>
            <p:cNvSpPr/>
            <p:nvPr/>
          </p:nvSpPr>
          <p:spPr>
            <a:xfrm rot="3911599">
              <a:off x="2140537" y="1525752"/>
              <a:ext cx="412553" cy="756347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8124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Spherical Wrist </a:t>
            </a:r>
            <a:r>
              <a:rPr lang="en-US" dirty="0" err="1" smtClean="0">
                <a:solidFill>
                  <a:srgbClr val="3366FF"/>
                </a:solidFill>
              </a:rPr>
              <a:t>ans</a:t>
            </a:r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4607164"/>
              </p:ext>
            </p:extLst>
          </p:nvPr>
        </p:nvGraphicFramePr>
        <p:xfrm>
          <a:off x="4829174" y="480258"/>
          <a:ext cx="7461250" cy="260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0" name="Document" r:id="rId3" imgW="6134100" imgH="2146300" progId="Word.Document.12">
                  <p:embed/>
                </p:oleObj>
              </mc:Choice>
              <mc:Fallback>
                <p:oleObj name="Document" r:id="rId3" imgW="6134100" imgH="214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29174" y="480258"/>
                        <a:ext cx="7461250" cy="260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7" name="Group 26"/>
          <p:cNvGrpSpPr/>
          <p:nvPr/>
        </p:nvGrpSpPr>
        <p:grpSpPr>
          <a:xfrm>
            <a:off x="641490" y="1236675"/>
            <a:ext cx="2908783" cy="3211677"/>
            <a:chOff x="641490" y="1236675"/>
            <a:chExt cx="2908783" cy="3211677"/>
          </a:xfrm>
        </p:grpSpPr>
        <p:cxnSp>
          <p:nvCxnSpPr>
            <p:cNvPr id="21" name="Straight Connector 20"/>
            <p:cNvCxnSpPr/>
            <p:nvPr/>
          </p:nvCxnSpPr>
          <p:spPr>
            <a:xfrm flipV="1">
              <a:off x="1005567" y="2428363"/>
              <a:ext cx="0" cy="13502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n 11"/>
            <p:cNvSpPr/>
            <p:nvPr/>
          </p:nvSpPr>
          <p:spPr>
            <a:xfrm rot="15228742">
              <a:off x="813387" y="2050190"/>
              <a:ext cx="412553" cy="756347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/>
            <p:cNvGrpSpPr/>
            <p:nvPr/>
          </p:nvGrpSpPr>
          <p:grpSpPr>
            <a:xfrm rot="212898">
              <a:off x="3155654" y="1236675"/>
              <a:ext cx="394619" cy="501109"/>
              <a:chOff x="4400925" y="1218732"/>
              <a:chExt cx="394619" cy="501109"/>
            </a:xfrm>
          </p:grpSpPr>
          <p:sp>
            <p:nvSpPr>
              <p:cNvPr id="15" name="L-Shape 14"/>
              <p:cNvSpPr/>
              <p:nvPr/>
            </p:nvSpPr>
            <p:spPr>
              <a:xfrm rot="20049664">
                <a:off x="4514807" y="1453900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L-Shape 15"/>
              <p:cNvSpPr/>
              <p:nvPr/>
            </p:nvSpPr>
            <p:spPr>
              <a:xfrm rot="20049664" flipV="1">
                <a:off x="4400925" y="1218732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Can 9"/>
            <p:cNvSpPr/>
            <p:nvPr/>
          </p:nvSpPr>
          <p:spPr>
            <a:xfrm>
              <a:off x="799290" y="3692005"/>
              <a:ext cx="412553" cy="756347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/>
            <p:cNvCxnSpPr>
              <a:stCxn id="16" idx="3"/>
            </p:cNvCxnSpPr>
            <p:nvPr/>
          </p:nvCxnSpPr>
          <p:spPr>
            <a:xfrm flipH="1">
              <a:off x="1005567" y="1517405"/>
              <a:ext cx="2279916" cy="91095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Can 23"/>
            <p:cNvSpPr/>
            <p:nvPr/>
          </p:nvSpPr>
          <p:spPr>
            <a:xfrm rot="3911599">
              <a:off x="2140537" y="1525752"/>
              <a:ext cx="412553" cy="756347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3931577"/>
              </p:ext>
            </p:extLst>
          </p:nvPr>
        </p:nvGraphicFramePr>
        <p:xfrm>
          <a:off x="1785936" y="2249835"/>
          <a:ext cx="6689725" cy="365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1" name="Document" r:id="rId5" imgW="6858000" imgH="3746500" progId="Word.Document.12">
                  <p:embed/>
                </p:oleObj>
              </mc:Choice>
              <mc:Fallback>
                <p:oleObj name="Document" r:id="rId5" imgW="6858000" imgH="3746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85936" y="2249835"/>
                        <a:ext cx="6689725" cy="365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7997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Documents and Settings\Steveo\My Documents\Engineering\BCS\spong_0471649902\prepare_present\jpgsd\ch03\03_07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33"/>
          <a:stretch/>
        </p:blipFill>
        <p:spPr bwMode="auto">
          <a:xfrm>
            <a:off x="0" y="477980"/>
            <a:ext cx="6289675" cy="5448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-177800"/>
            <a:ext cx="9144000" cy="914400"/>
          </a:xfrm>
        </p:spPr>
        <p:txBody>
          <a:bodyPr/>
          <a:lstStyle/>
          <a:p>
            <a:r>
              <a:rPr lang="en-US" dirty="0" smtClean="0"/>
              <a:t>Review: Cylindrical robot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7829057"/>
              </p:ext>
            </p:extLst>
          </p:nvPr>
        </p:nvGraphicFramePr>
        <p:xfrm>
          <a:off x="5139531" y="1592263"/>
          <a:ext cx="7399338" cy="199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8" name="Document" r:id="rId5" imgW="6083300" imgH="1638300" progId="Word.Document.12">
                  <p:embed/>
                </p:oleObj>
              </mc:Choice>
              <mc:Fallback>
                <p:oleObj name="Document" r:id="rId5" imgW="6083300" imgH="1638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39531" y="1592263"/>
                        <a:ext cx="7399338" cy="199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4462409"/>
              </p:ext>
            </p:extLst>
          </p:nvPr>
        </p:nvGraphicFramePr>
        <p:xfrm>
          <a:off x="3346450" y="3582988"/>
          <a:ext cx="5797550" cy="154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9" name="Document" r:id="rId7" imgW="5943600" imgH="1587500" progId="Word.Document.12">
                  <p:embed/>
                </p:oleObj>
              </mc:Choice>
              <mc:Fallback>
                <p:oleObj name="Document" r:id="rId7" imgW="5943600" imgH="1587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46450" y="3582988"/>
                        <a:ext cx="5797550" cy="154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5075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Documents and Settings\Steveo\My Documents\Engineering\BCS\spong_0471649902\prepare_present\jpgsd\ch03\03_09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42900"/>
            <a:ext cx="6322638" cy="4737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-177800"/>
            <a:ext cx="9144000" cy="914400"/>
          </a:xfrm>
        </p:spPr>
        <p:txBody>
          <a:bodyPr/>
          <a:lstStyle/>
          <a:p>
            <a:r>
              <a:rPr lang="en-US" dirty="0" smtClean="0"/>
              <a:t>Cylindrical robot &amp; Spherical Wrist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3201948"/>
              </p:ext>
            </p:extLst>
          </p:nvPr>
        </p:nvGraphicFramePr>
        <p:xfrm>
          <a:off x="4732338" y="1919288"/>
          <a:ext cx="7400925" cy="299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5" name="Document" r:id="rId6" imgW="6083300" imgH="2463800" progId="Word.Document.12">
                  <p:embed/>
                </p:oleObj>
              </mc:Choice>
              <mc:Fallback>
                <p:oleObj name="Document" r:id="rId6" imgW="6083300" imgH="2463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32338" y="1919288"/>
                        <a:ext cx="7400925" cy="2992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4036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Documents and Settings\Steveo\My Documents\Engineering\BCS\spong_0471649902\prepare_present\jpgsd\ch03\03_10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38" r="25618" b="7205"/>
          <a:stretch/>
        </p:blipFill>
        <p:spPr bwMode="auto">
          <a:xfrm>
            <a:off x="-4730044" y="-749098"/>
            <a:ext cx="3982122" cy="5876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81400" y="-177800"/>
            <a:ext cx="5562600" cy="914400"/>
          </a:xfrm>
        </p:spPr>
        <p:txBody>
          <a:bodyPr/>
          <a:lstStyle/>
          <a:p>
            <a:r>
              <a:rPr lang="en-US" dirty="0" smtClean="0"/>
              <a:t>Stanford Manipulator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0267920"/>
              </p:ext>
            </p:extLst>
          </p:nvPr>
        </p:nvGraphicFramePr>
        <p:xfrm>
          <a:off x="4733131" y="905160"/>
          <a:ext cx="7399338" cy="199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9" name="Document" r:id="rId6" imgW="6083300" imgH="1638300" progId="Word.Document.12">
                  <p:embed/>
                </p:oleObj>
              </mc:Choice>
              <mc:Fallback>
                <p:oleObj name="Document" r:id="rId6" imgW="6083300" imgH="1638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33131" y="905160"/>
                        <a:ext cx="7399338" cy="199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032375" y="528637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771403" y="148624"/>
            <a:ext cx="2120911" cy="5494521"/>
            <a:chOff x="1717675" y="206953"/>
            <a:chExt cx="2797574" cy="6502648"/>
          </a:xfrm>
        </p:grpSpPr>
        <p:sp>
          <p:nvSpPr>
            <p:cNvPr id="23" name="Trapezoid 22"/>
            <p:cNvSpPr/>
            <p:nvPr/>
          </p:nvSpPr>
          <p:spPr>
            <a:xfrm>
              <a:off x="1717675" y="5541201"/>
              <a:ext cx="1549400" cy="1168400"/>
            </a:xfrm>
            <a:prstGeom prst="trapezoi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an 23"/>
            <p:cNvSpPr/>
            <p:nvPr/>
          </p:nvSpPr>
          <p:spPr>
            <a:xfrm>
              <a:off x="2252777" y="5705747"/>
              <a:ext cx="506813" cy="761455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Can 24"/>
            <p:cNvSpPr/>
            <p:nvPr/>
          </p:nvSpPr>
          <p:spPr>
            <a:xfrm rot="5400000">
              <a:off x="2380098" y="4456252"/>
              <a:ext cx="506813" cy="761455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 rot="17508659">
              <a:off x="3777798" y="4559484"/>
              <a:ext cx="580694" cy="597601"/>
              <a:chOff x="7323001" y="4330046"/>
              <a:chExt cx="580694" cy="597601"/>
            </a:xfrm>
          </p:grpSpPr>
          <p:sp>
            <p:nvSpPr>
              <p:cNvPr id="26" name="Cube 25"/>
              <p:cNvSpPr/>
              <p:nvPr/>
            </p:nvSpPr>
            <p:spPr>
              <a:xfrm rot="20271784">
                <a:off x="7323001" y="4445047"/>
                <a:ext cx="543792" cy="482600"/>
              </a:xfrm>
              <a:prstGeom prst="cube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0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Parallelogram 26"/>
              <p:cNvSpPr/>
              <p:nvPr/>
            </p:nvSpPr>
            <p:spPr>
              <a:xfrm rot="14871784" flipH="1">
                <a:off x="7606883" y="4522683"/>
                <a:ext cx="489449" cy="104175"/>
              </a:xfrm>
              <a:prstGeom prst="parallelogram">
                <a:avLst>
                  <a:gd name="adj" fmla="val 113753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67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67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Can 27"/>
            <p:cNvSpPr/>
            <p:nvPr/>
          </p:nvSpPr>
          <p:spPr>
            <a:xfrm>
              <a:off x="3872539" y="2979604"/>
              <a:ext cx="506813" cy="761455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Can 28"/>
            <p:cNvSpPr/>
            <p:nvPr/>
          </p:nvSpPr>
          <p:spPr>
            <a:xfrm rot="5400000">
              <a:off x="3881115" y="1897223"/>
              <a:ext cx="506813" cy="761455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an 29"/>
            <p:cNvSpPr/>
            <p:nvPr/>
          </p:nvSpPr>
          <p:spPr>
            <a:xfrm>
              <a:off x="3871831" y="815257"/>
              <a:ext cx="506813" cy="761455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" name="Group 32"/>
            <p:cNvGrpSpPr/>
            <p:nvPr/>
          </p:nvGrpSpPr>
          <p:grpSpPr>
            <a:xfrm rot="17671528">
              <a:off x="3908042" y="153708"/>
              <a:ext cx="394619" cy="501110"/>
              <a:chOff x="8675042" y="2818178"/>
              <a:chExt cx="394619" cy="501110"/>
            </a:xfrm>
          </p:grpSpPr>
          <p:sp>
            <p:nvSpPr>
              <p:cNvPr id="31" name="L-Shape 30"/>
              <p:cNvSpPr/>
              <p:nvPr/>
            </p:nvSpPr>
            <p:spPr>
              <a:xfrm rot="20049664">
                <a:off x="8788924" y="3053347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L-Shape 31"/>
              <p:cNvSpPr/>
              <p:nvPr/>
            </p:nvSpPr>
            <p:spPr>
              <a:xfrm rot="20049664" flipV="1">
                <a:off x="8675042" y="2818178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" name="Straight Connector 33"/>
            <p:cNvCxnSpPr/>
            <p:nvPr/>
          </p:nvCxnSpPr>
          <p:spPr>
            <a:xfrm>
              <a:off x="4109369" y="561264"/>
              <a:ext cx="15869" cy="33718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0" idx="3"/>
              <a:endCxn id="29" idx="2"/>
            </p:cNvCxnSpPr>
            <p:nvPr/>
          </p:nvCxnSpPr>
          <p:spPr>
            <a:xfrm>
              <a:off x="4125238" y="1576712"/>
              <a:ext cx="9283" cy="44783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stCxn id="29" idx="4"/>
            </p:cNvCxnSpPr>
            <p:nvPr/>
          </p:nvCxnSpPr>
          <p:spPr>
            <a:xfrm flipH="1">
              <a:off x="4125947" y="2531357"/>
              <a:ext cx="8574" cy="53698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27" idx="4"/>
              <a:endCxn id="28" idx="3"/>
            </p:cNvCxnSpPr>
            <p:nvPr/>
          </p:nvCxnSpPr>
          <p:spPr>
            <a:xfrm flipV="1">
              <a:off x="4106169" y="3741059"/>
              <a:ext cx="19777" cy="8238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26" idx="0"/>
              <a:endCxn id="25" idx="1"/>
            </p:cNvCxnSpPr>
            <p:nvPr/>
          </p:nvCxnSpPr>
          <p:spPr>
            <a:xfrm flipH="1" flipV="1">
              <a:off x="3014232" y="4836980"/>
              <a:ext cx="858803" cy="8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506184" y="5018007"/>
              <a:ext cx="0" cy="74874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1460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81400" y="-177800"/>
            <a:ext cx="5562600" cy="914400"/>
          </a:xfrm>
        </p:spPr>
        <p:txBody>
          <a:bodyPr/>
          <a:lstStyle/>
          <a:p>
            <a:r>
              <a:rPr lang="en-US" dirty="0" smtClean="0"/>
              <a:t>Stanford Manipulator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305558"/>
              </p:ext>
            </p:extLst>
          </p:nvPr>
        </p:nvGraphicFramePr>
        <p:xfrm>
          <a:off x="4733131" y="905160"/>
          <a:ext cx="7399338" cy="199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9" name="Document" r:id="rId5" imgW="6083300" imgH="1638300" progId="Word.Document.12">
                  <p:embed/>
                </p:oleObj>
              </mc:Choice>
              <mc:Fallback>
                <p:oleObj name="Document" r:id="rId5" imgW="6083300" imgH="1638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33131" y="905160"/>
                        <a:ext cx="7399338" cy="199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032375" y="528637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5" name="Picture 2" descr="C:\Documents and Settings\Steveo\My Documents\Engineering\BCS\spong_0471649902\prepare_present\jpgsd\ch03\03_10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38" r="25618" b="7205"/>
          <a:stretch/>
        </p:blipFill>
        <p:spPr bwMode="auto">
          <a:xfrm>
            <a:off x="-197554" y="0"/>
            <a:ext cx="3982122" cy="5876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1071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Documents and Settings\Steveo\My Documents\Engineering\BCS\spong_0471649902\prepare_present\jpgsd\ch03\03_1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1" r="14198" b="9412"/>
          <a:stretch/>
        </p:blipFill>
        <p:spPr bwMode="auto">
          <a:xfrm>
            <a:off x="0" y="0"/>
            <a:ext cx="6324600" cy="4813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81400" y="-177800"/>
            <a:ext cx="5562600" cy="914400"/>
          </a:xfrm>
        </p:spPr>
        <p:txBody>
          <a:bodyPr/>
          <a:lstStyle/>
          <a:p>
            <a:r>
              <a:rPr lang="en-US" dirty="0" smtClean="0"/>
              <a:t>SCARA Manipulator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429809"/>
              </p:ext>
            </p:extLst>
          </p:nvPr>
        </p:nvGraphicFramePr>
        <p:xfrm>
          <a:off x="261938" y="3452813"/>
          <a:ext cx="7400925" cy="233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1" name="Document" r:id="rId6" imgW="6083300" imgH="1917700" progId="Word.Document.12">
                  <p:embed/>
                </p:oleObj>
              </mc:Choice>
              <mc:Fallback>
                <p:oleObj name="Document" r:id="rId6" imgW="6083300" imgH="1917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1938" y="3452813"/>
                        <a:ext cx="7400925" cy="2330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0002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Today: Forward </a:t>
            </a:r>
            <a:r>
              <a:rPr lang="en-US" dirty="0"/>
              <a:t>kinematics examples  </a:t>
            </a:r>
          </a:p>
          <a:p>
            <a:pPr marL="0" indent="0">
              <a:buNone/>
            </a:pPr>
            <a:r>
              <a:rPr lang="en-US" b="1" dirty="0" smtClean="0"/>
              <a:t>Next: Inverse kinematics</a:t>
            </a:r>
          </a:p>
          <a:p>
            <a:r>
              <a:rPr lang="en-US" b="1" dirty="0" smtClean="0"/>
              <a:t>Study  </a:t>
            </a:r>
            <a:r>
              <a:rPr lang="en-US" dirty="0" smtClean="0"/>
              <a:t>Ch. 3.3  </a:t>
            </a:r>
            <a:r>
              <a:rPr lang="en-US" b="1" dirty="0" smtClean="0"/>
              <a:t>for Lecture 7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the Next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786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081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Welcome!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Robot parts ordered.  We will build them in class next Tuesday and Thursday.  You need a #1 Phillips Screwdriver</a:t>
            </a:r>
          </a:p>
          <a:p>
            <a:r>
              <a:rPr lang="en-US" b="1" dirty="0" smtClean="0"/>
              <a:t>Next Thursday is a career fair.</a:t>
            </a:r>
            <a:endParaRPr lang="en-US" b="1" dirty="0"/>
          </a:p>
          <a:p>
            <a:r>
              <a:rPr lang="en-US" b="1" dirty="0" smtClean="0"/>
              <a:t>Next 2 lectures will be on YouTube</a:t>
            </a:r>
          </a:p>
          <a:p>
            <a:r>
              <a:rPr lang="en-US" b="1" dirty="0">
                <a:hlinkClick r:id="rId3"/>
              </a:rPr>
              <a:t>http://www-cvr.ai.uiuc.edu/~lab/ece470/robotica/</a:t>
            </a:r>
            <a:r>
              <a:rPr lang="en-US" b="1" dirty="0" smtClean="0">
                <a:hlinkClick r:id="rId3"/>
              </a:rPr>
              <a:t>robotica.m</a:t>
            </a:r>
            <a:endParaRPr lang="en-US" b="1" dirty="0" smtClean="0"/>
          </a:p>
          <a:p>
            <a:r>
              <a:rPr lang="en-US" b="1" dirty="0">
                <a:hlinkClick r:id="rId4"/>
              </a:rPr>
              <a:t>http://www-cvr.ai.uiuc.edu/~lab/ece470/robotica/</a:t>
            </a:r>
            <a:r>
              <a:rPr lang="en-US" b="1" dirty="0" smtClean="0">
                <a:hlinkClick r:id="rId4"/>
              </a:rPr>
              <a:t>robotica_manual.pdf</a:t>
            </a:r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447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 arm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3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2093310"/>
              </p:ext>
            </p:extLst>
          </p:nvPr>
        </p:nvGraphicFramePr>
        <p:xfrm>
          <a:off x="4956174" y="685800"/>
          <a:ext cx="7461250" cy="166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Document" r:id="rId4" imgW="6134100" imgH="1371600" progId="Word.Document.12">
                  <p:embed/>
                </p:oleObj>
              </mc:Choice>
              <mc:Fallback>
                <p:oleObj name="Document" r:id="rId4" imgW="6134100" imgH="1371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56174" y="685800"/>
                        <a:ext cx="7461250" cy="1666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3979974"/>
              </p:ext>
            </p:extLst>
          </p:nvPr>
        </p:nvGraphicFramePr>
        <p:xfrm>
          <a:off x="2889250" y="2005013"/>
          <a:ext cx="5797550" cy="363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Document" r:id="rId6" imgW="5943600" imgH="3721100" progId="Word.Document.12">
                  <p:embed/>
                </p:oleObj>
              </mc:Choice>
              <mc:Fallback>
                <p:oleObj name="Document" r:id="rId6" imgW="5943600" imgH="3721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89250" y="2005013"/>
                        <a:ext cx="5797550" cy="3633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9314906"/>
              </p:ext>
            </p:extLst>
          </p:nvPr>
        </p:nvGraphicFramePr>
        <p:xfrm>
          <a:off x="-1274368" y="88830"/>
          <a:ext cx="5007789" cy="1349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Document" r:id="rId8" imgW="5943600" imgH="1600200" progId="Word.Document.12">
                  <p:embed/>
                </p:oleObj>
              </mc:Choice>
              <mc:Fallback>
                <p:oleObj name="Document" r:id="rId8" imgW="5943600" imgH="1600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1274368" y="88830"/>
                        <a:ext cx="5007789" cy="1349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3" name="Group 32"/>
          <p:cNvGrpSpPr/>
          <p:nvPr/>
        </p:nvGrpSpPr>
        <p:grpSpPr>
          <a:xfrm>
            <a:off x="945242" y="1668664"/>
            <a:ext cx="3348407" cy="3498085"/>
            <a:chOff x="945242" y="1668664"/>
            <a:chExt cx="3348407" cy="3498085"/>
          </a:xfrm>
        </p:grpSpPr>
        <p:grpSp>
          <p:nvGrpSpPr>
            <p:cNvPr id="11" name="Group 10"/>
            <p:cNvGrpSpPr/>
            <p:nvPr/>
          </p:nvGrpSpPr>
          <p:grpSpPr>
            <a:xfrm>
              <a:off x="945242" y="3615728"/>
              <a:ext cx="1549400" cy="1551021"/>
              <a:chOff x="2425700" y="3424706"/>
              <a:chExt cx="1549400" cy="1551021"/>
            </a:xfrm>
          </p:grpSpPr>
          <p:sp>
            <p:nvSpPr>
              <p:cNvPr id="22" name="Trapezoid 21"/>
              <p:cNvSpPr/>
              <p:nvPr/>
            </p:nvSpPr>
            <p:spPr>
              <a:xfrm>
                <a:off x="2425700" y="3807327"/>
                <a:ext cx="1549400" cy="1168400"/>
              </a:xfrm>
              <a:prstGeom prst="trapezoid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Can 22"/>
              <p:cNvSpPr/>
              <p:nvPr/>
            </p:nvSpPr>
            <p:spPr>
              <a:xfrm rot="15228742">
                <a:off x="2834188" y="3371274"/>
                <a:ext cx="609600" cy="716464"/>
              </a:xfrm>
              <a:prstGeom prst="can">
                <a:avLst>
                  <a:gd name="adj" fmla="val 58765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8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8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2" name="Straight Connector 11"/>
            <p:cNvCxnSpPr/>
            <p:nvPr/>
          </p:nvCxnSpPr>
          <p:spPr>
            <a:xfrm flipV="1">
              <a:off x="1734039" y="3250011"/>
              <a:ext cx="1340698" cy="62831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 flipV="1">
              <a:off x="2865615" y="2844799"/>
              <a:ext cx="185488" cy="4052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oup 13"/>
            <p:cNvGrpSpPr/>
            <p:nvPr/>
          </p:nvGrpSpPr>
          <p:grpSpPr>
            <a:xfrm rot="19938144">
              <a:off x="2502518" y="2356558"/>
              <a:ext cx="598138" cy="489449"/>
              <a:chOff x="2584608" y="2193068"/>
              <a:chExt cx="598138" cy="489449"/>
            </a:xfrm>
          </p:grpSpPr>
          <p:sp>
            <p:nvSpPr>
              <p:cNvPr id="20" name="Cube 19"/>
              <p:cNvSpPr/>
              <p:nvPr/>
            </p:nvSpPr>
            <p:spPr>
              <a:xfrm>
                <a:off x="2584608" y="2199915"/>
                <a:ext cx="543792" cy="482600"/>
              </a:xfrm>
              <a:prstGeom prst="cube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0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Parallelogram 20"/>
              <p:cNvSpPr/>
              <p:nvPr/>
            </p:nvSpPr>
            <p:spPr>
              <a:xfrm rot="16200000" flipH="1">
                <a:off x="2885934" y="2385705"/>
                <a:ext cx="489449" cy="104175"/>
              </a:xfrm>
              <a:prstGeom prst="parallelogram">
                <a:avLst>
                  <a:gd name="adj" fmla="val 113753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67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67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Connector 14"/>
            <p:cNvCxnSpPr>
              <a:stCxn id="21" idx="4"/>
            </p:cNvCxnSpPr>
            <p:nvPr/>
          </p:nvCxnSpPr>
          <p:spPr>
            <a:xfrm flipV="1">
              <a:off x="3066387" y="1980487"/>
              <a:ext cx="1005968" cy="48178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 rot="20049664">
              <a:off x="4012912" y="1668664"/>
              <a:ext cx="280737" cy="527234"/>
              <a:chOff x="4411579" y="2205422"/>
              <a:chExt cx="280737" cy="527234"/>
            </a:xfrm>
          </p:grpSpPr>
          <p:sp>
            <p:nvSpPr>
              <p:cNvPr id="18" name="L-Shape 17"/>
              <p:cNvSpPr/>
              <p:nvPr/>
            </p:nvSpPr>
            <p:spPr>
              <a:xfrm>
                <a:off x="4411579" y="2466715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L-Shape 18"/>
              <p:cNvSpPr/>
              <p:nvPr/>
            </p:nvSpPr>
            <p:spPr>
              <a:xfrm flipV="1">
                <a:off x="4411579" y="2205422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 flipV="1">
              <a:off x="1734039" y="4246323"/>
              <a:ext cx="14097" cy="36094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1745831" y="3878328"/>
              <a:ext cx="14097" cy="360947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788069" y="2668187"/>
              <a:ext cx="69431" cy="176612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2772785" y="2466496"/>
              <a:ext cx="278318" cy="161462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2" descr="C:\Documents and Settings\Steveo\My Documents\Engineering\BCS\spong_0471649902\prepare_present\jpgsd\ch03\03_25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8" r="27280" b="20309"/>
          <a:stretch/>
        </p:blipFill>
        <p:spPr bwMode="auto">
          <a:xfrm>
            <a:off x="-30112" y="1223124"/>
            <a:ext cx="1755918" cy="1714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0963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 arm </a:t>
            </a:r>
            <a:r>
              <a:rPr lang="en-US" dirty="0" smtClean="0">
                <a:solidFill>
                  <a:srgbClr val="3366FF"/>
                </a:solidFill>
              </a:rPr>
              <a:t>Answer</a:t>
            </a:r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4546912"/>
              </p:ext>
            </p:extLst>
          </p:nvPr>
        </p:nvGraphicFramePr>
        <p:xfrm>
          <a:off x="4956174" y="685800"/>
          <a:ext cx="7461250" cy="166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2" name="Document" r:id="rId3" imgW="6134100" imgH="1371600" progId="Word.Document.12">
                  <p:embed/>
                </p:oleObj>
              </mc:Choice>
              <mc:Fallback>
                <p:oleObj name="Document" r:id="rId3" imgW="6134100" imgH="1371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56174" y="685800"/>
                        <a:ext cx="7461250" cy="1666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Object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421928"/>
              </p:ext>
            </p:extLst>
          </p:nvPr>
        </p:nvGraphicFramePr>
        <p:xfrm>
          <a:off x="2889250" y="2005013"/>
          <a:ext cx="5797550" cy="363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3" name="Document" r:id="rId5" imgW="5943600" imgH="3721100" progId="Word.Document.12">
                  <p:embed/>
                </p:oleObj>
              </mc:Choice>
              <mc:Fallback>
                <p:oleObj name="Document" r:id="rId5" imgW="5943600" imgH="3721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89250" y="2005013"/>
                        <a:ext cx="5797550" cy="3633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820438" y="919144"/>
            <a:ext cx="3348407" cy="3498085"/>
            <a:chOff x="945242" y="1668664"/>
            <a:chExt cx="3348407" cy="3498085"/>
          </a:xfrm>
        </p:grpSpPr>
        <p:grpSp>
          <p:nvGrpSpPr>
            <p:cNvPr id="21" name="Group 20"/>
            <p:cNvGrpSpPr/>
            <p:nvPr/>
          </p:nvGrpSpPr>
          <p:grpSpPr>
            <a:xfrm>
              <a:off x="945242" y="3615728"/>
              <a:ext cx="1549400" cy="1551021"/>
              <a:chOff x="2425700" y="3424706"/>
              <a:chExt cx="1549400" cy="1551021"/>
            </a:xfrm>
          </p:grpSpPr>
          <p:sp>
            <p:nvSpPr>
              <p:cNvPr id="49" name="Trapezoid 48"/>
              <p:cNvSpPr/>
              <p:nvPr/>
            </p:nvSpPr>
            <p:spPr>
              <a:xfrm>
                <a:off x="2425700" y="3807327"/>
                <a:ext cx="1549400" cy="1168400"/>
              </a:xfrm>
              <a:prstGeom prst="trapezoid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Can 49"/>
              <p:cNvSpPr/>
              <p:nvPr/>
            </p:nvSpPr>
            <p:spPr>
              <a:xfrm rot="15228742">
                <a:off x="2834188" y="3371274"/>
                <a:ext cx="609600" cy="716464"/>
              </a:xfrm>
              <a:prstGeom prst="can">
                <a:avLst>
                  <a:gd name="adj" fmla="val 58765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8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8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4" name="Straight Connector 23"/>
            <p:cNvCxnSpPr/>
            <p:nvPr/>
          </p:nvCxnSpPr>
          <p:spPr>
            <a:xfrm flipV="1">
              <a:off x="1734039" y="3250011"/>
              <a:ext cx="1340698" cy="62831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2865615" y="2844799"/>
              <a:ext cx="185488" cy="4052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 rot="19938144">
              <a:off x="2502518" y="2356558"/>
              <a:ext cx="598138" cy="489449"/>
              <a:chOff x="2584608" y="2193068"/>
              <a:chExt cx="598138" cy="489449"/>
            </a:xfrm>
          </p:grpSpPr>
          <p:sp>
            <p:nvSpPr>
              <p:cNvPr id="47" name="Cube 46"/>
              <p:cNvSpPr/>
              <p:nvPr/>
            </p:nvSpPr>
            <p:spPr>
              <a:xfrm>
                <a:off x="2584608" y="2199915"/>
                <a:ext cx="543792" cy="482600"/>
              </a:xfrm>
              <a:prstGeom prst="cube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0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Parallelogram 47"/>
              <p:cNvSpPr/>
              <p:nvPr/>
            </p:nvSpPr>
            <p:spPr>
              <a:xfrm rot="16200000" flipH="1">
                <a:off x="2885934" y="2385705"/>
                <a:ext cx="489449" cy="104175"/>
              </a:xfrm>
              <a:prstGeom prst="parallelogram">
                <a:avLst>
                  <a:gd name="adj" fmla="val 113753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67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67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/>
            <p:cNvCxnSpPr>
              <a:stCxn id="48" idx="4"/>
            </p:cNvCxnSpPr>
            <p:nvPr/>
          </p:nvCxnSpPr>
          <p:spPr>
            <a:xfrm flipV="1">
              <a:off x="3066387" y="1980487"/>
              <a:ext cx="1005968" cy="48178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/>
            <p:cNvGrpSpPr/>
            <p:nvPr/>
          </p:nvGrpSpPr>
          <p:grpSpPr>
            <a:xfrm rot="20049664">
              <a:off x="4012912" y="1668664"/>
              <a:ext cx="280737" cy="527234"/>
              <a:chOff x="4411579" y="2205422"/>
              <a:chExt cx="280737" cy="527234"/>
            </a:xfrm>
          </p:grpSpPr>
          <p:sp>
            <p:nvSpPr>
              <p:cNvPr id="43" name="L-Shape 42"/>
              <p:cNvSpPr/>
              <p:nvPr/>
            </p:nvSpPr>
            <p:spPr>
              <a:xfrm>
                <a:off x="4411579" y="2466715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L-Shape 45"/>
              <p:cNvSpPr/>
              <p:nvPr/>
            </p:nvSpPr>
            <p:spPr>
              <a:xfrm flipV="1">
                <a:off x="4411579" y="2205422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Connector 30"/>
            <p:cNvCxnSpPr/>
            <p:nvPr/>
          </p:nvCxnSpPr>
          <p:spPr>
            <a:xfrm flipV="1">
              <a:off x="1734039" y="4246323"/>
              <a:ext cx="14097" cy="36094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1745831" y="3878328"/>
              <a:ext cx="14097" cy="360947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 flipV="1">
              <a:off x="2788069" y="2668187"/>
              <a:ext cx="69431" cy="176612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2772785" y="2466496"/>
              <a:ext cx="278318" cy="161462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96855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-177800"/>
            <a:ext cx="8686799" cy="914400"/>
          </a:xfrm>
        </p:spPr>
        <p:txBody>
          <a:bodyPr/>
          <a:lstStyle/>
          <a:p>
            <a:pPr algn="l"/>
            <a:r>
              <a:rPr lang="en-US" dirty="0" smtClean="0"/>
              <a:t>Elbow manipulator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9150260"/>
              </p:ext>
            </p:extLst>
          </p:nvPr>
        </p:nvGraphicFramePr>
        <p:xfrm>
          <a:off x="5224463" y="341313"/>
          <a:ext cx="7461250" cy="260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0" name="Document" r:id="rId3" imgW="6134100" imgH="2146300" progId="Word.Document.12">
                  <p:embed/>
                </p:oleObj>
              </mc:Choice>
              <mc:Fallback>
                <p:oleObj name="Document" r:id="rId3" imgW="6134100" imgH="214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24463" y="341313"/>
                        <a:ext cx="7461250" cy="260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9" name="Group 18"/>
          <p:cNvGrpSpPr/>
          <p:nvPr/>
        </p:nvGrpSpPr>
        <p:grpSpPr>
          <a:xfrm>
            <a:off x="11256" y="1016231"/>
            <a:ext cx="4774064" cy="3221182"/>
            <a:chOff x="11256" y="1016231"/>
            <a:chExt cx="4774064" cy="3221182"/>
          </a:xfrm>
        </p:grpSpPr>
        <p:grpSp>
          <p:nvGrpSpPr>
            <p:cNvPr id="9" name="Group 8"/>
            <p:cNvGrpSpPr/>
            <p:nvPr/>
          </p:nvGrpSpPr>
          <p:grpSpPr>
            <a:xfrm>
              <a:off x="11256" y="1016231"/>
              <a:ext cx="4523509" cy="3221182"/>
              <a:chOff x="2438400" y="1554018"/>
              <a:chExt cx="4523509" cy="3221182"/>
            </a:xfrm>
          </p:grpSpPr>
          <p:sp>
            <p:nvSpPr>
              <p:cNvPr id="10" name="Trapezoid 9"/>
              <p:cNvSpPr/>
              <p:nvPr/>
            </p:nvSpPr>
            <p:spPr>
              <a:xfrm>
                <a:off x="2438400" y="3606800"/>
                <a:ext cx="1549400" cy="1168400"/>
              </a:xfrm>
              <a:prstGeom prst="trapezoid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Can 10"/>
              <p:cNvSpPr/>
              <p:nvPr/>
            </p:nvSpPr>
            <p:spPr>
              <a:xfrm>
                <a:off x="2895600" y="3175000"/>
                <a:ext cx="609600" cy="1117600"/>
              </a:xfrm>
              <a:prstGeom prst="can">
                <a:avLst>
                  <a:gd name="adj" fmla="val 45833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8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8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" name="Straight Connector 11"/>
              <p:cNvCxnSpPr/>
              <p:nvPr/>
            </p:nvCxnSpPr>
            <p:spPr>
              <a:xfrm flipV="1">
                <a:off x="3200400" y="2135910"/>
                <a:ext cx="0" cy="1154545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Can 12"/>
              <p:cNvSpPr/>
              <p:nvPr/>
            </p:nvSpPr>
            <p:spPr>
              <a:xfrm rot="15797466">
                <a:off x="2895599" y="1565462"/>
                <a:ext cx="609600" cy="875370"/>
              </a:xfrm>
              <a:prstGeom prst="can">
                <a:avLst>
                  <a:gd name="adj" fmla="val 66966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3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3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 flipH="1">
                <a:off x="3352800" y="1858818"/>
                <a:ext cx="1634836" cy="138546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Can 14"/>
              <p:cNvSpPr/>
              <p:nvPr/>
            </p:nvSpPr>
            <p:spPr>
              <a:xfrm rot="15797466">
                <a:off x="4860636" y="1421133"/>
                <a:ext cx="609600" cy="875370"/>
              </a:xfrm>
              <a:prstGeom prst="can">
                <a:avLst>
                  <a:gd name="adj" fmla="val 66966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3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3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5368636" y="1858818"/>
                <a:ext cx="1593273" cy="60036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" name="Group 1"/>
            <p:cNvGrpSpPr/>
            <p:nvPr/>
          </p:nvGrpSpPr>
          <p:grpSpPr>
            <a:xfrm rot="2882318">
              <a:off x="4337455" y="1669794"/>
              <a:ext cx="394619" cy="501110"/>
              <a:chOff x="3677559" y="1112377"/>
              <a:chExt cx="394619" cy="501110"/>
            </a:xfrm>
          </p:grpSpPr>
          <p:sp>
            <p:nvSpPr>
              <p:cNvPr id="17" name="L-Shape 16"/>
              <p:cNvSpPr/>
              <p:nvPr/>
            </p:nvSpPr>
            <p:spPr>
              <a:xfrm rot="20049664">
                <a:off x="3791441" y="1347546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L-Shape 17"/>
              <p:cNvSpPr/>
              <p:nvPr/>
            </p:nvSpPr>
            <p:spPr>
              <a:xfrm rot="20049664" flipV="1">
                <a:off x="3677559" y="1112377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9686438"/>
              </p:ext>
            </p:extLst>
          </p:nvPr>
        </p:nvGraphicFramePr>
        <p:xfrm>
          <a:off x="1978931" y="1889142"/>
          <a:ext cx="6689725" cy="3967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" name="Document" r:id="rId5" imgW="6858000" imgH="4064000" progId="Word.Document.12">
                  <p:embed/>
                </p:oleObj>
              </mc:Choice>
              <mc:Fallback>
                <p:oleObj name="Document" r:id="rId5" imgW="6858000" imgH="4064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78931" y="1889142"/>
                        <a:ext cx="6689725" cy="3967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4169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-177800"/>
            <a:ext cx="8686799" cy="914400"/>
          </a:xfrm>
        </p:spPr>
        <p:txBody>
          <a:bodyPr/>
          <a:lstStyle/>
          <a:p>
            <a:pPr algn="l"/>
            <a:r>
              <a:rPr lang="en-US" dirty="0" smtClean="0"/>
              <a:t>Elbow manipulator </a:t>
            </a:r>
            <a:r>
              <a:rPr lang="en-US" dirty="0" err="1" smtClean="0">
                <a:solidFill>
                  <a:srgbClr val="3366FF"/>
                </a:solidFill>
              </a:rPr>
              <a:t>Ans</a:t>
            </a:r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3804633"/>
              </p:ext>
            </p:extLst>
          </p:nvPr>
        </p:nvGraphicFramePr>
        <p:xfrm>
          <a:off x="5224463" y="341313"/>
          <a:ext cx="7461250" cy="260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4" name="Document" r:id="rId3" imgW="6134100" imgH="2146300" progId="Word.Document.12">
                  <p:embed/>
                </p:oleObj>
              </mc:Choice>
              <mc:Fallback>
                <p:oleObj name="Document" r:id="rId3" imgW="6134100" imgH="214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24463" y="341313"/>
                        <a:ext cx="7461250" cy="260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8548568"/>
              </p:ext>
            </p:extLst>
          </p:nvPr>
        </p:nvGraphicFramePr>
        <p:xfrm>
          <a:off x="1879600" y="2289175"/>
          <a:ext cx="6689725" cy="3967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5" name="Document" r:id="rId5" imgW="6858000" imgH="4064000" progId="Word.Document.12">
                  <p:embed/>
                </p:oleObj>
              </mc:Choice>
              <mc:Fallback>
                <p:oleObj name="Document" r:id="rId5" imgW="6858000" imgH="4064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79600" y="2289175"/>
                        <a:ext cx="6689725" cy="3967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11256" y="1016231"/>
            <a:ext cx="4774064" cy="3221182"/>
            <a:chOff x="11256" y="1016231"/>
            <a:chExt cx="4774064" cy="3221182"/>
          </a:xfrm>
        </p:grpSpPr>
        <p:grpSp>
          <p:nvGrpSpPr>
            <p:cNvPr id="10" name="Group 9"/>
            <p:cNvGrpSpPr/>
            <p:nvPr/>
          </p:nvGrpSpPr>
          <p:grpSpPr>
            <a:xfrm>
              <a:off x="11256" y="1016231"/>
              <a:ext cx="4523509" cy="3221182"/>
              <a:chOff x="2438400" y="1554018"/>
              <a:chExt cx="4523509" cy="3221182"/>
            </a:xfrm>
          </p:grpSpPr>
          <p:sp>
            <p:nvSpPr>
              <p:cNvPr id="14" name="Trapezoid 13"/>
              <p:cNvSpPr/>
              <p:nvPr/>
            </p:nvSpPr>
            <p:spPr>
              <a:xfrm>
                <a:off x="2438400" y="3606800"/>
                <a:ext cx="1549400" cy="1168400"/>
              </a:xfrm>
              <a:prstGeom prst="trapezoid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Can 14"/>
              <p:cNvSpPr/>
              <p:nvPr/>
            </p:nvSpPr>
            <p:spPr>
              <a:xfrm>
                <a:off x="2895600" y="3175000"/>
                <a:ext cx="609600" cy="1117600"/>
              </a:xfrm>
              <a:prstGeom prst="can">
                <a:avLst>
                  <a:gd name="adj" fmla="val 45833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8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8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 flipV="1">
                <a:off x="3200400" y="2135910"/>
                <a:ext cx="0" cy="1154545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Can 16"/>
              <p:cNvSpPr/>
              <p:nvPr/>
            </p:nvSpPr>
            <p:spPr>
              <a:xfrm rot="15797466">
                <a:off x="2895599" y="1565462"/>
                <a:ext cx="609600" cy="875370"/>
              </a:xfrm>
              <a:prstGeom prst="can">
                <a:avLst>
                  <a:gd name="adj" fmla="val 66966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3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3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" name="Straight Connector 17"/>
              <p:cNvCxnSpPr/>
              <p:nvPr/>
            </p:nvCxnSpPr>
            <p:spPr>
              <a:xfrm flipH="1">
                <a:off x="3352800" y="1858818"/>
                <a:ext cx="1634836" cy="138546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Can 18"/>
              <p:cNvSpPr/>
              <p:nvPr/>
            </p:nvSpPr>
            <p:spPr>
              <a:xfrm rot="15797466">
                <a:off x="4860636" y="1421133"/>
                <a:ext cx="609600" cy="875370"/>
              </a:xfrm>
              <a:prstGeom prst="can">
                <a:avLst>
                  <a:gd name="adj" fmla="val 66966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3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3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5368636" y="1858818"/>
                <a:ext cx="1593273" cy="60036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 rot="2882318">
              <a:off x="4337455" y="1669794"/>
              <a:ext cx="394619" cy="501110"/>
              <a:chOff x="3677559" y="1112377"/>
              <a:chExt cx="394619" cy="501110"/>
            </a:xfrm>
          </p:grpSpPr>
          <p:sp>
            <p:nvSpPr>
              <p:cNvPr id="12" name="L-Shape 11"/>
              <p:cNvSpPr/>
              <p:nvPr/>
            </p:nvSpPr>
            <p:spPr>
              <a:xfrm rot="20049664">
                <a:off x="3791441" y="1347546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L-Shape 12"/>
              <p:cNvSpPr/>
              <p:nvPr/>
            </p:nvSpPr>
            <p:spPr>
              <a:xfrm rot="20049664" flipV="1">
                <a:off x="3677559" y="1112377"/>
                <a:ext cx="280737" cy="265941"/>
              </a:xfrm>
              <a:prstGeom prst="corner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1607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-177800"/>
            <a:ext cx="8686799" cy="914400"/>
          </a:xfrm>
        </p:spPr>
        <p:txBody>
          <a:bodyPr/>
          <a:lstStyle/>
          <a:p>
            <a:pPr algn="l"/>
            <a:r>
              <a:rPr lang="en-US" dirty="0" smtClean="0"/>
              <a:t>3-link RPR arm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6818632"/>
              </p:ext>
            </p:extLst>
          </p:nvPr>
        </p:nvGraphicFramePr>
        <p:xfrm>
          <a:off x="5311774" y="101600"/>
          <a:ext cx="7461250" cy="260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Document" r:id="rId3" imgW="6134100" imgH="2146300" progId="Word.Document.12">
                  <p:embed/>
                </p:oleObj>
              </mc:Choice>
              <mc:Fallback>
                <p:oleObj name="Document" r:id="rId3" imgW="6134100" imgH="214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11774" y="101600"/>
                        <a:ext cx="7461250" cy="260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9085381"/>
              </p:ext>
            </p:extLst>
          </p:nvPr>
        </p:nvGraphicFramePr>
        <p:xfrm>
          <a:off x="2488463" y="1949774"/>
          <a:ext cx="6689725" cy="365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Document" r:id="rId5" imgW="6858000" imgH="3746500" progId="Word.Document.12">
                  <p:embed/>
                </p:oleObj>
              </mc:Choice>
              <mc:Fallback>
                <p:oleObj name="Document" r:id="rId5" imgW="6858000" imgH="3746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88463" y="1949774"/>
                        <a:ext cx="6689725" cy="365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2" name="Group 31"/>
          <p:cNvGrpSpPr/>
          <p:nvPr/>
        </p:nvGrpSpPr>
        <p:grpSpPr>
          <a:xfrm>
            <a:off x="230867" y="1545256"/>
            <a:ext cx="4827531" cy="2799845"/>
            <a:chOff x="230867" y="1545256"/>
            <a:chExt cx="4827531" cy="2799845"/>
          </a:xfrm>
        </p:grpSpPr>
        <p:grpSp>
          <p:nvGrpSpPr>
            <p:cNvPr id="31" name="Group 30"/>
            <p:cNvGrpSpPr/>
            <p:nvPr/>
          </p:nvGrpSpPr>
          <p:grpSpPr>
            <a:xfrm>
              <a:off x="230867" y="1545256"/>
              <a:ext cx="4827531" cy="2799845"/>
              <a:chOff x="230867" y="1545256"/>
              <a:chExt cx="4827531" cy="2799845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230867" y="1795811"/>
                <a:ext cx="3440054" cy="2549290"/>
                <a:chOff x="945242" y="2589237"/>
                <a:chExt cx="3440054" cy="2549290"/>
              </a:xfrm>
            </p:grpSpPr>
            <p:sp>
              <p:nvSpPr>
                <p:cNvPr id="22" name="Trapezoid 21"/>
                <p:cNvSpPr/>
                <p:nvPr/>
              </p:nvSpPr>
              <p:spPr>
                <a:xfrm>
                  <a:off x="945242" y="3970127"/>
                  <a:ext cx="1549400" cy="1168400"/>
                </a:xfrm>
                <a:prstGeom prst="trapezoid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2" name="Straight Connector 11"/>
                <p:cNvCxnSpPr/>
                <p:nvPr/>
              </p:nvCxnSpPr>
              <p:spPr>
                <a:xfrm flipV="1">
                  <a:off x="1734039" y="3221789"/>
                  <a:ext cx="1340698" cy="628318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" name="Group 13"/>
                <p:cNvGrpSpPr/>
                <p:nvPr/>
              </p:nvGrpSpPr>
              <p:grpSpPr>
                <a:xfrm rot="20271784">
                  <a:off x="2799289" y="2968473"/>
                  <a:ext cx="614927" cy="489449"/>
                  <a:chOff x="2590650" y="2883164"/>
                  <a:chExt cx="614927" cy="489449"/>
                </a:xfrm>
              </p:grpSpPr>
              <p:sp>
                <p:nvSpPr>
                  <p:cNvPr id="20" name="Cube 19"/>
                  <p:cNvSpPr/>
                  <p:nvPr/>
                </p:nvSpPr>
                <p:spPr>
                  <a:xfrm>
                    <a:off x="2590650" y="2889055"/>
                    <a:ext cx="543792" cy="482600"/>
                  </a:xfrm>
                  <a:prstGeom prst="cube">
                    <a:avLst/>
                  </a:prstGeom>
                  <a:gradFill flip="none" rotWithShape="1">
                    <a:gsLst>
                      <a:gs pos="0">
                        <a:schemeClr val="accent1">
                          <a:tint val="100000"/>
                          <a:shade val="100000"/>
                          <a:satMod val="130000"/>
                          <a:alpha val="50000"/>
                        </a:schemeClr>
                      </a:gs>
                      <a:gs pos="100000">
                        <a:schemeClr val="accent1">
                          <a:tint val="50000"/>
                          <a:shade val="100000"/>
                          <a:satMod val="350000"/>
                          <a:alpha val="50000"/>
                        </a:schemeClr>
                      </a:gs>
                    </a:gsLst>
                    <a:lin ang="16200000" scaled="0"/>
                    <a:tileRect/>
                  </a:gra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" name="Parallelogram 20"/>
                  <p:cNvSpPr/>
                  <p:nvPr/>
                </p:nvSpPr>
                <p:spPr>
                  <a:xfrm rot="16200000" flipH="1">
                    <a:off x="2908765" y="3075801"/>
                    <a:ext cx="489449" cy="104175"/>
                  </a:xfrm>
                  <a:prstGeom prst="parallelogram">
                    <a:avLst>
                      <a:gd name="adj" fmla="val 113753"/>
                    </a:avLst>
                  </a:prstGeom>
                  <a:gradFill flip="none" rotWithShape="1">
                    <a:gsLst>
                      <a:gs pos="0">
                        <a:schemeClr val="accent1">
                          <a:tint val="100000"/>
                          <a:shade val="100000"/>
                          <a:satMod val="130000"/>
                          <a:alpha val="67000"/>
                        </a:schemeClr>
                      </a:gs>
                      <a:gs pos="100000">
                        <a:schemeClr val="accent1">
                          <a:tint val="50000"/>
                          <a:shade val="100000"/>
                          <a:satMod val="350000"/>
                          <a:alpha val="67000"/>
                        </a:schemeClr>
                      </a:gs>
                    </a:gsLst>
                    <a:lin ang="16200000" scaled="0"/>
                    <a:tileRect/>
                  </a:gra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5" name="Straight Connector 14"/>
                <p:cNvCxnSpPr>
                  <a:stCxn id="21" idx="4"/>
                </p:cNvCxnSpPr>
                <p:nvPr/>
              </p:nvCxnSpPr>
              <p:spPr>
                <a:xfrm flipV="1">
                  <a:off x="3391552" y="2589237"/>
                  <a:ext cx="993744" cy="50810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1719942" y="3850106"/>
                  <a:ext cx="14097" cy="721894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Can 23"/>
              <p:cNvSpPr/>
              <p:nvPr/>
            </p:nvSpPr>
            <p:spPr>
              <a:xfrm rot="15228742">
                <a:off x="3464645" y="1427788"/>
                <a:ext cx="412553" cy="756347"/>
              </a:xfrm>
              <a:prstGeom prst="can">
                <a:avLst>
                  <a:gd name="adj" fmla="val 45833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8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8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/>
              <p:cNvCxnSpPr/>
              <p:nvPr/>
            </p:nvCxnSpPr>
            <p:spPr>
              <a:xfrm flipH="1">
                <a:off x="3823321" y="1795811"/>
                <a:ext cx="99360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>
              <a:xfrm rot="1578176">
                <a:off x="4663779" y="1545256"/>
                <a:ext cx="394619" cy="501109"/>
                <a:chOff x="4400925" y="1218732"/>
                <a:chExt cx="394619" cy="501109"/>
              </a:xfrm>
            </p:grpSpPr>
            <p:sp>
              <p:nvSpPr>
                <p:cNvPr id="28" name="L-Shape 27"/>
                <p:cNvSpPr/>
                <p:nvPr/>
              </p:nvSpPr>
              <p:spPr>
                <a:xfrm rot="20049664">
                  <a:off x="4514807" y="1453900"/>
                  <a:ext cx="280737" cy="265941"/>
                </a:xfrm>
                <a:prstGeom prst="corner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L-Shape 28"/>
                <p:cNvSpPr/>
                <p:nvPr/>
              </p:nvSpPr>
              <p:spPr>
                <a:xfrm rot="20049664" flipV="1">
                  <a:off x="4400925" y="1218732"/>
                  <a:ext cx="280737" cy="265941"/>
                </a:xfrm>
                <a:prstGeom prst="corner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5" name="Can 24"/>
            <p:cNvSpPr/>
            <p:nvPr/>
          </p:nvSpPr>
          <p:spPr>
            <a:xfrm rot="15228742">
              <a:off x="813389" y="2635216"/>
              <a:ext cx="412553" cy="756347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774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-177800"/>
            <a:ext cx="8686799" cy="914400"/>
          </a:xfrm>
        </p:spPr>
        <p:txBody>
          <a:bodyPr/>
          <a:lstStyle/>
          <a:p>
            <a:pPr algn="l"/>
            <a:r>
              <a:rPr lang="en-US" dirty="0" smtClean="0"/>
              <a:t>3-link RPR arm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928390"/>
              </p:ext>
            </p:extLst>
          </p:nvPr>
        </p:nvGraphicFramePr>
        <p:xfrm>
          <a:off x="5311774" y="101600"/>
          <a:ext cx="7461250" cy="260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4" name="Document" r:id="rId3" imgW="6134100" imgH="2146300" progId="Word.Document.12">
                  <p:embed/>
                </p:oleObj>
              </mc:Choice>
              <mc:Fallback>
                <p:oleObj name="Document" r:id="rId3" imgW="6134100" imgH="214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11774" y="101600"/>
                        <a:ext cx="7461250" cy="260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7760002"/>
              </p:ext>
            </p:extLst>
          </p:nvPr>
        </p:nvGraphicFramePr>
        <p:xfrm>
          <a:off x="2489200" y="1849438"/>
          <a:ext cx="6689725" cy="385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5" name="Document" r:id="rId5" imgW="6858000" imgH="3949700" progId="Word.Document.12">
                  <p:embed/>
                </p:oleObj>
              </mc:Choice>
              <mc:Fallback>
                <p:oleObj name="Document" r:id="rId5" imgW="6858000" imgH="3949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89200" y="1849438"/>
                        <a:ext cx="6689725" cy="385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2" name="Group 31"/>
          <p:cNvGrpSpPr/>
          <p:nvPr/>
        </p:nvGrpSpPr>
        <p:grpSpPr>
          <a:xfrm>
            <a:off x="230867" y="1545256"/>
            <a:ext cx="4827531" cy="2799845"/>
            <a:chOff x="230867" y="1545256"/>
            <a:chExt cx="4827531" cy="2799845"/>
          </a:xfrm>
        </p:grpSpPr>
        <p:grpSp>
          <p:nvGrpSpPr>
            <p:cNvPr id="31" name="Group 30"/>
            <p:cNvGrpSpPr/>
            <p:nvPr/>
          </p:nvGrpSpPr>
          <p:grpSpPr>
            <a:xfrm>
              <a:off x="230867" y="1545256"/>
              <a:ext cx="4827531" cy="2799845"/>
              <a:chOff x="230867" y="1545256"/>
              <a:chExt cx="4827531" cy="2799845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230867" y="1795811"/>
                <a:ext cx="3440054" cy="2549290"/>
                <a:chOff x="945242" y="2589237"/>
                <a:chExt cx="3440054" cy="2549290"/>
              </a:xfrm>
            </p:grpSpPr>
            <p:sp>
              <p:nvSpPr>
                <p:cNvPr id="22" name="Trapezoid 21"/>
                <p:cNvSpPr/>
                <p:nvPr/>
              </p:nvSpPr>
              <p:spPr>
                <a:xfrm>
                  <a:off x="945242" y="3970127"/>
                  <a:ext cx="1549400" cy="1168400"/>
                </a:xfrm>
                <a:prstGeom prst="trapezoid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2" name="Straight Connector 11"/>
                <p:cNvCxnSpPr/>
                <p:nvPr/>
              </p:nvCxnSpPr>
              <p:spPr>
                <a:xfrm flipV="1">
                  <a:off x="1734039" y="3221789"/>
                  <a:ext cx="1340698" cy="628318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4" name="Group 13"/>
                <p:cNvGrpSpPr/>
                <p:nvPr/>
              </p:nvGrpSpPr>
              <p:grpSpPr>
                <a:xfrm rot="20271784">
                  <a:off x="2799289" y="2968473"/>
                  <a:ext cx="614927" cy="489449"/>
                  <a:chOff x="2590650" y="2883164"/>
                  <a:chExt cx="614927" cy="489449"/>
                </a:xfrm>
              </p:grpSpPr>
              <p:sp>
                <p:nvSpPr>
                  <p:cNvPr id="20" name="Cube 19"/>
                  <p:cNvSpPr/>
                  <p:nvPr/>
                </p:nvSpPr>
                <p:spPr>
                  <a:xfrm>
                    <a:off x="2590650" y="2889055"/>
                    <a:ext cx="543792" cy="482600"/>
                  </a:xfrm>
                  <a:prstGeom prst="cube">
                    <a:avLst/>
                  </a:prstGeom>
                  <a:gradFill flip="none" rotWithShape="1">
                    <a:gsLst>
                      <a:gs pos="0">
                        <a:schemeClr val="accent1">
                          <a:tint val="100000"/>
                          <a:shade val="100000"/>
                          <a:satMod val="130000"/>
                          <a:alpha val="50000"/>
                        </a:schemeClr>
                      </a:gs>
                      <a:gs pos="100000">
                        <a:schemeClr val="accent1">
                          <a:tint val="50000"/>
                          <a:shade val="100000"/>
                          <a:satMod val="350000"/>
                          <a:alpha val="50000"/>
                        </a:schemeClr>
                      </a:gs>
                    </a:gsLst>
                    <a:lin ang="16200000" scaled="0"/>
                    <a:tileRect/>
                  </a:gra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" name="Parallelogram 20"/>
                  <p:cNvSpPr/>
                  <p:nvPr/>
                </p:nvSpPr>
                <p:spPr>
                  <a:xfrm rot="16200000" flipH="1">
                    <a:off x="2908765" y="3075801"/>
                    <a:ext cx="489449" cy="104175"/>
                  </a:xfrm>
                  <a:prstGeom prst="parallelogram">
                    <a:avLst>
                      <a:gd name="adj" fmla="val 113753"/>
                    </a:avLst>
                  </a:prstGeom>
                  <a:gradFill flip="none" rotWithShape="1">
                    <a:gsLst>
                      <a:gs pos="0">
                        <a:schemeClr val="accent1">
                          <a:tint val="100000"/>
                          <a:shade val="100000"/>
                          <a:satMod val="130000"/>
                          <a:alpha val="67000"/>
                        </a:schemeClr>
                      </a:gs>
                      <a:gs pos="100000">
                        <a:schemeClr val="accent1">
                          <a:tint val="50000"/>
                          <a:shade val="100000"/>
                          <a:satMod val="350000"/>
                          <a:alpha val="67000"/>
                        </a:schemeClr>
                      </a:gs>
                    </a:gsLst>
                    <a:lin ang="16200000" scaled="0"/>
                    <a:tileRect/>
                  </a:gra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15" name="Straight Connector 14"/>
                <p:cNvCxnSpPr>
                  <a:stCxn id="21" idx="4"/>
                </p:cNvCxnSpPr>
                <p:nvPr/>
              </p:nvCxnSpPr>
              <p:spPr>
                <a:xfrm flipV="1">
                  <a:off x="3391552" y="2589237"/>
                  <a:ext cx="993744" cy="50810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1719942" y="3850106"/>
                  <a:ext cx="14097" cy="721894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Can 23"/>
              <p:cNvSpPr/>
              <p:nvPr/>
            </p:nvSpPr>
            <p:spPr>
              <a:xfrm rot="15228742">
                <a:off x="3464645" y="1427788"/>
                <a:ext cx="412553" cy="756347"/>
              </a:xfrm>
              <a:prstGeom prst="can">
                <a:avLst>
                  <a:gd name="adj" fmla="val 45833"/>
                </a:avLst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58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58000"/>
                    </a:schemeClr>
                  </a:gs>
                </a:gsLst>
                <a:lin ang="16200000" scaled="0"/>
                <a:tileRect/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/>
              <p:cNvCxnSpPr/>
              <p:nvPr/>
            </p:nvCxnSpPr>
            <p:spPr>
              <a:xfrm flipH="1">
                <a:off x="3823321" y="1795811"/>
                <a:ext cx="99360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>
              <a:xfrm rot="1578176">
                <a:off x="4663779" y="1545256"/>
                <a:ext cx="394619" cy="501109"/>
                <a:chOff x="4400925" y="1218732"/>
                <a:chExt cx="394619" cy="501109"/>
              </a:xfrm>
            </p:grpSpPr>
            <p:sp>
              <p:nvSpPr>
                <p:cNvPr id="28" name="L-Shape 27"/>
                <p:cNvSpPr/>
                <p:nvPr/>
              </p:nvSpPr>
              <p:spPr>
                <a:xfrm rot="20049664">
                  <a:off x="4514807" y="1453900"/>
                  <a:ext cx="280737" cy="265941"/>
                </a:xfrm>
                <a:prstGeom prst="corner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L-Shape 28"/>
                <p:cNvSpPr/>
                <p:nvPr/>
              </p:nvSpPr>
              <p:spPr>
                <a:xfrm rot="20049664" flipV="1">
                  <a:off x="4400925" y="1218732"/>
                  <a:ext cx="280737" cy="265941"/>
                </a:xfrm>
                <a:prstGeom prst="corner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5" name="Can 24"/>
            <p:cNvSpPr/>
            <p:nvPr/>
          </p:nvSpPr>
          <p:spPr>
            <a:xfrm rot="15228742">
              <a:off x="813389" y="2635216"/>
              <a:ext cx="412553" cy="756347"/>
            </a:xfrm>
            <a:prstGeom prst="can">
              <a:avLst>
                <a:gd name="adj" fmla="val 45833"/>
              </a:avLst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5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5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81831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Spherical Wrist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2" descr="C:\Documents and Settings\Steveo\My Documents\Engineering\BCS\spong_0471649902\prepare_present\jpgsd\ch03\03_08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800" y="2641600"/>
            <a:ext cx="4681552" cy="302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57942" y="1111250"/>
            <a:ext cx="141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Wrist center: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53143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9210</TotalTime>
  <Words>208</Words>
  <Application>Microsoft Macintosh PowerPoint</Application>
  <PresentationFormat>On-screen Show (4:3)</PresentationFormat>
  <Paragraphs>59</Paragraphs>
  <Slides>17</Slides>
  <Notes>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Office Theme</vt:lpstr>
      <vt:lpstr>Document</vt:lpstr>
      <vt:lpstr>Microsoft Word Document</vt:lpstr>
      <vt:lpstr>PowerPoint Presentation</vt:lpstr>
      <vt:lpstr>Welcome!</vt:lpstr>
      <vt:lpstr>RP arm</vt:lpstr>
      <vt:lpstr>RP arm Answer</vt:lpstr>
      <vt:lpstr>Elbow manipulator</vt:lpstr>
      <vt:lpstr>Elbow manipulator Ans</vt:lpstr>
      <vt:lpstr>3-link RPR arm</vt:lpstr>
      <vt:lpstr>3-link RPR arm</vt:lpstr>
      <vt:lpstr>Spherical Wrist</vt:lpstr>
      <vt:lpstr>Spherical Wrist</vt:lpstr>
      <vt:lpstr>Spherical Wrist ans</vt:lpstr>
      <vt:lpstr>Review: Cylindrical robot</vt:lpstr>
      <vt:lpstr>Cylindrical robot &amp; Spherical Wrist</vt:lpstr>
      <vt:lpstr>Stanford Manipulator</vt:lpstr>
      <vt:lpstr>Stanford Manipulator</vt:lpstr>
      <vt:lpstr>SCARA Manipulator</vt:lpstr>
      <vt:lpstr>For the Next Class</vt:lpstr>
    </vt:vector>
  </TitlesOfParts>
  <Company>University of Houston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Badri Roysam</dc:creator>
  <cp:lastModifiedBy>Aaron Becker</cp:lastModifiedBy>
  <cp:revision>143</cp:revision>
  <dcterms:created xsi:type="dcterms:W3CDTF">2015-11-24T18:35:18Z</dcterms:created>
  <dcterms:modified xsi:type="dcterms:W3CDTF">2016-02-09T04:20:29Z</dcterms:modified>
</cp:coreProperties>
</file>

<file path=docProps/thumbnail.jpeg>
</file>